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notesMasterIdLst>
    <p:notesMasterId r:id="rId31"/>
  </p:notesMasterIdLst>
  <p:sldIdLst>
    <p:sldId id="287" r:id="rId2"/>
    <p:sldId id="256" r:id="rId3"/>
    <p:sldId id="258" r:id="rId4"/>
    <p:sldId id="267" r:id="rId5"/>
    <p:sldId id="257" r:id="rId6"/>
    <p:sldId id="284" r:id="rId7"/>
    <p:sldId id="285" r:id="rId8"/>
    <p:sldId id="286" r:id="rId9"/>
    <p:sldId id="259" r:id="rId10"/>
    <p:sldId id="260" r:id="rId11"/>
    <p:sldId id="269" r:id="rId12"/>
    <p:sldId id="262" r:id="rId13"/>
    <p:sldId id="264" r:id="rId14"/>
    <p:sldId id="263" r:id="rId15"/>
    <p:sldId id="268" r:id="rId16"/>
    <p:sldId id="282" r:id="rId17"/>
    <p:sldId id="266" r:id="rId18"/>
    <p:sldId id="270" r:id="rId19"/>
    <p:sldId id="271" r:id="rId20"/>
    <p:sldId id="272" r:id="rId21"/>
    <p:sldId id="273" r:id="rId22"/>
    <p:sldId id="274" r:id="rId23"/>
    <p:sldId id="275" r:id="rId24"/>
    <p:sldId id="277" r:id="rId25"/>
    <p:sldId id="278" r:id="rId26"/>
    <p:sldId id="279" r:id="rId27"/>
    <p:sldId id="280" r:id="rId28"/>
    <p:sldId id="281" r:id="rId29"/>
    <p:sldId id="288" r:id="rId3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82293" autoAdjust="0"/>
  </p:normalViewPr>
  <p:slideViewPr>
    <p:cSldViewPr snapToGrid="0">
      <p:cViewPr varScale="1">
        <p:scale>
          <a:sx n="52" d="100"/>
          <a:sy n="52" d="100"/>
        </p:scale>
        <p:origin x="11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1170-5D9E-45E4-A9B4-22493626597A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647EA-B210-4F97-AFF6-38E8F198C2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118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6405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 качестве предписанного источника рассматривается целиком титульный лист и все его разновидности: разворотный, распашной, а также титульный лист, состоящий более чем из 4 страниц;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954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Сведения, взятые с оборота титульной страницы, приводятся без квадратных скобок</a:t>
            </a:r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9035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отменен элемент Общее обозначение материала – аналогичные сведения о виде информации приводят в новой 9-й области;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2056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Могут быть приведены сведения обо всех лицах и/или организациях. Допускается сокращать количество приводимых сведений. В этом случае указывают: имена одного, двух, трех или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четырех авторов. До четырех авторов – заголовок будет. Четыре и более – сведения обо всех только в ответственности.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67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Если авторов пять и более –</a:t>
            </a:r>
            <a:r>
              <a:rPr lang="ru-RU" baseline="0" dirty="0"/>
              <a:t> указывают троих с добавлением </a:t>
            </a:r>
            <a:r>
              <a:rPr lang="en-US" baseline="0" dirty="0"/>
              <a:t>[</a:t>
            </a:r>
            <a:r>
              <a:rPr lang="ru-RU" baseline="0" dirty="0"/>
              <a:t>и др.</a:t>
            </a:r>
            <a:r>
              <a:rPr lang="en-US" baseline="0" dirty="0"/>
              <a:t>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9107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отражении составителей,</a:t>
            </a:r>
            <a:r>
              <a:rPr lang="ru-RU" baseline="0" dirty="0"/>
              <a:t> редакторов, переводчиков и т. д. (не авторов) указывают одного или двух других лиц. Если три и более – приводят имя первого лица каждой категории с добавлением </a:t>
            </a:r>
            <a:r>
              <a:rPr lang="en-US" baseline="0" dirty="0"/>
              <a:t>[</a:t>
            </a:r>
            <a:r>
              <a:rPr lang="ru-RU" baseline="0" dirty="0"/>
              <a:t>и др.</a:t>
            </a:r>
            <a:r>
              <a:rPr lang="en-US" baseline="0" dirty="0"/>
              <a:t>]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476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При отражении организаций приводят наименования</a:t>
            </a:r>
            <a:r>
              <a:rPr lang="ru-RU" baseline="0" dirty="0"/>
              <a:t> одной или двух. Если организаций три и более – наименование первой с добавлением </a:t>
            </a:r>
            <a:r>
              <a:rPr lang="en-US" baseline="0" dirty="0"/>
              <a:t>[</a:t>
            </a:r>
            <a:r>
              <a:rPr lang="ru-RU" baseline="0" dirty="0"/>
              <a:t>и др.</a:t>
            </a:r>
            <a:r>
              <a:rPr lang="en-US" baseline="0" dirty="0"/>
              <a:t>]</a:t>
            </a:r>
            <a:r>
              <a:rPr lang="ru-RU" baseline="0" dirty="0"/>
              <a:t> В соответствии с предыдущим ГОСТом нужно было приводить наименования трех организаций, а подобное сокращение количества организаций относилось к четырем и более.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7323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Сокращено количество объектов описания Специфической области материала или вида ресурса – теперь это только картографические, нотные и сериальные ресурсы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192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Области публикации, производства, распространения и т. д. последующее место издания стало условно-обязательным элементом, было факультативным.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1315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Область серии и многочастного монографического ресурса. Первые и последующие сведения об ответственности, относящиеся к серии/подсерии или многочастному монографическому ресурсу стали условно-обязательными элементами, мы можем их не указывать, за исключением случаев, когда основное заглавие серии/подсерии или многочастного монографического ресурса является типовым («Труды», «Доклады», «Избранное» и т. п.).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8487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Введен 1 июля 2019 года.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Стандарт является базовым документом для подготовки различных нормативно-методических материалов по библиографическому описанию отдельных видов ресурсов.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Устанавливает общие требования и правила составления библиографического описания ресурса, его части или группы ресурсов: набор областей и элементов библиографического описания, последовательность их расположения, наполнение и способ представления элементов, применение предписанной пунктуации и сокращений.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67217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области примечания добавлены примечания, связанные с электронными ресурсами. Примечания о системных требованиях стали условно-обязательным элементом (были обязательным).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3667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Вместо формулировки 1 электрон. опт. диск (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CD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применяется более короткая форма: 1 CD-ROM.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5590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электронных ресурсов сетевого распространения обязательным является примечание об электронном адресе ресурса в сети интернет и дате обращения. Электронный адрес в сети интернет приводят после аббревиатуры URL.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7779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примечания о режиме доступа стали условно-обязательным элементом.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Режим доступа – название сети, право, характер доступа – свободный, прямой, с ограничениями и т.п. Если доступ свободный – то эти сведения можно опускать.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172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Введена впервые Область вида содержания и средства доступа – взамен Общего обозначения материала.</a:t>
            </a:r>
            <a:r>
              <a:rPr lang="ru-RU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новой области указывают сведения о природе информации, содержащейся в ресурсе, и средстве, обеспечивающем доступ к нему.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3870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сведения указываются, элементы отражаются следующим образом: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Если составляется одноуровневое описание одночастного или многочастного монографического ресурса, данные сведения отражаются в конце библиографического описания.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8367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9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сравнению с межгосударственным стандартом национальный стандарт претерпел изменения: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- даны 13 терминов с развернутыми определениями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827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переименованы отдельные области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8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введен новый статус элементов описания – условно-обязательные;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ГОСТе представлен перечень областей и элементов библиографического описания с указанием на их статус.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Элементы подразделяются на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обязательные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сведения, обеспечивающие идентификацию ресурса и приводимые в любом описании,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условно-обязательные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необходимые для идентификации ресурса в отдельных случаях: если для этой цели недостаточно обязательных элементов, а также если приведение условно-обязательных элементов диктуется задачами конкретного информационного массива, и </a:t>
            </a:r>
            <a:r>
              <a:rPr lang="ru-RU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факультативные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обеспечивающие дополнительную библиографическую характеристику ресурса.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556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зависимости от набора элементов различают: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полное библиографическое описание (обязательные, условно-обязательные и факультативные элементы).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Л. Н. Социально-политические основы развития гражданского общества : учебное пособие / Л. Н.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Р. В. Иванов ; [научный редактор О. А.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Полюшкевич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; Министерство образования и науки РФ, Иркутский государственный университет, Институт социальных наук. – Иркутск : ИГУ, 2017. – 136 с. : табл. ; 21 см. – Библиография: с. 133–136 (60 названий). – 100 экз. – ISBN 978-5-9624-1461-4. – Текст : непосредственный.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516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расширенное библиографическое описание (обязательные и условно-обязательные элементы);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Л. Н. Социально-политические основы развития гражданского общества : учебное пособие / Л. Н.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Р. В. Иванов ; [научный редактор О. А.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Полюшкевич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; Министерство образования и науки РФ, Иркутский государственный университет, Институт социальных наук. – Иркутск : ИГУ, 2017. – 136 с. : 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табл. ; 21 см. – Библиография: с. 133–136 (60 названий). – 100 экз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– ISBN 978-5-9624-1461-4. – Текст : непосредственный.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Л. Н. Социально-политические основы развития гражданского общества : учебное пособие / Л. Н.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Р. В. Иванов ; [научный редактор О. А.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Полюшкевич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; Министерство образования и науки РФ, Иркутский государственный университет, Институт социальных наук. – Иркутск : ИГУ, 2017. – 136 с. – ISBN 978-5-9624-1461-4. – Текст : непосредственный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4629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краткое библиографическое описание (только обязательные элементы); </a:t>
            </a: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Л. Н. Социально-политические основы развития гражданского общества : 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учебное пособие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Л. Н.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Р. В. Иванов ; 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[научный редактор О. А. </a:t>
            </a:r>
            <a:r>
              <a:rPr lang="ru-RU" sz="1200" strike="sng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Полюшкевич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; Министерство образования и науки РФ, Иркутский государственный университет, Институт социальных наук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– Иркутск : ИГУ, 2017. – 136 с. : 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табл. ; 21 см. – Библиография: с. 133–136 (60 названий). – 100 экз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– ISBN 978-5-9624-1461-4. – </a:t>
            </a:r>
            <a:r>
              <a:rPr lang="ru-RU" sz="1200" strike="sng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Текст : непосредственный.</a:t>
            </a:r>
            <a:endParaRPr lang="ru-RU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Л. Н. Социально-политические основы развития гражданского общества / Л. Н. </a:t>
            </a:r>
            <a:r>
              <a:rPr lang="ru-RU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Батьянова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Р. В. Иванов. – Иркутск : ИГУ, 2017. – 136 с. – ISBN 978-5-9624-1461-4.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592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добавлено правило не сокращать сведения, относящиеся к заглавию, сведения об ответственности, а также сведения, обозначающие тематическое название издателя – при составлении описания для изданий государственной библиографии, баз и банков данных, электронных каталогов национальных библиотек. Во всех остальных случаях допускается сокращение по ГОСТ 7.0.12-2011.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F647EA-B210-4F97-AFF6-38E8F198C29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97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441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47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471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44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56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42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647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3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583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943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832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6C724-D7A5-4DE6-9D32-746F364BAB61}" type="datetimeFigureOut">
              <a:rPr lang="ru-RU" smtClean="0"/>
              <a:t>26.02.2020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383B5-C18E-4CD4-A55F-19B89CF934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256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library.ru/item.asp?id=13024552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government.ru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item.asp?id=37241692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mailto:irbis@irklib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2155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dirty="0"/>
              <a:t>Гост 7.0.100-2018 - новое в библиографических описаниях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24000" y="55979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/>
              <a:t>Иркутская областная государственная универсальная научная библиотека им. И. И. Молчанова-Сибирского</a:t>
            </a:r>
          </a:p>
        </p:txBody>
      </p:sp>
    </p:spTree>
    <p:extLst>
      <p:ext uri="{BB962C8B-B14F-4D97-AF65-F5344CB8AC3E}">
        <p14:creationId xmlns:p14="http://schemas.microsoft.com/office/powerpoint/2010/main" val="32050657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391" y="941624"/>
            <a:ext cx="3795510" cy="5026039"/>
          </a:xfrm>
        </p:spPr>
        <p:txBody>
          <a:bodyPr>
            <a:noAutofit/>
          </a:bodyPr>
          <a:lstStyle/>
          <a:p>
            <a:r>
              <a:rPr lang="ru-RU" sz="3200" dirty="0"/>
              <a:t>В качестве предписанного источника рассматривается целиком титульный лист и все его разновидности</a:t>
            </a:r>
          </a:p>
        </p:txBody>
      </p:sp>
      <p:pic>
        <p:nvPicPr>
          <p:cNvPr id="6" name="Объект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1957" y="604627"/>
            <a:ext cx="3728184" cy="5491372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900" y="604627"/>
            <a:ext cx="3771960" cy="5491372"/>
          </a:xfrm>
        </p:spPr>
      </p:pic>
    </p:spTree>
    <p:extLst>
      <p:ext uri="{BB962C8B-B14F-4D97-AF65-F5344CB8AC3E}">
        <p14:creationId xmlns:p14="http://schemas.microsoft.com/office/powerpoint/2010/main" val="330203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66537" y="1633850"/>
            <a:ext cx="10311063" cy="13956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Ты дроби, дроби, подруга... : частушки Иркутской земли / </a:t>
            </a:r>
            <a:r>
              <a:rPr lang="ru-RU" b="1" dirty="0">
                <a:solidFill>
                  <a:srgbClr val="FF0000"/>
                </a:solidFill>
              </a:rPr>
              <a:t>[</a:t>
            </a:r>
            <a:r>
              <a:rPr lang="ru-RU" dirty="0"/>
              <a:t>сост.: Ю. П. </a:t>
            </a:r>
            <a:r>
              <a:rPr lang="ru-RU" dirty="0" err="1"/>
              <a:t>Лыхин</a:t>
            </a:r>
            <a:r>
              <a:rPr lang="ru-RU" dirty="0"/>
              <a:t>, А. Горбунов ; худож. В. И. Тарасов</a:t>
            </a:r>
            <a:r>
              <a:rPr lang="ru-RU" b="1" dirty="0">
                <a:solidFill>
                  <a:srgbClr val="FF0000"/>
                </a:solidFill>
              </a:rPr>
              <a:t>]</a:t>
            </a:r>
            <a:r>
              <a:rPr lang="ru-RU" dirty="0"/>
              <a:t>. – Иркутск : </a:t>
            </a:r>
            <a:r>
              <a:rPr lang="en-US" dirty="0"/>
              <a:t>[</a:t>
            </a:r>
            <a:r>
              <a:rPr lang="ru-RU" dirty="0"/>
              <a:t>б. и.</a:t>
            </a:r>
            <a:r>
              <a:rPr lang="en-US" dirty="0"/>
              <a:t>]</a:t>
            </a:r>
            <a:r>
              <a:rPr lang="ru-RU" dirty="0"/>
              <a:t>, 2012 (Ангарск : Ангар. гор. тип.). – 135 с. : ил.	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66537" y="4363450"/>
            <a:ext cx="10503568" cy="17325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 Ты дроби, дроби, подруга... : частушки Иркутской земли / </a:t>
            </a:r>
            <a:r>
              <a:rPr lang="ru-RU" b="1" dirty="0">
                <a:solidFill>
                  <a:srgbClr val="FF0000"/>
                </a:solidFill>
              </a:rPr>
              <a:t>сост.: Ю. П. </a:t>
            </a:r>
            <a:r>
              <a:rPr lang="ru-RU" b="1" dirty="0" err="1">
                <a:solidFill>
                  <a:srgbClr val="FF0000"/>
                </a:solidFill>
              </a:rPr>
              <a:t>Лыхин</a:t>
            </a:r>
            <a:r>
              <a:rPr lang="ru-RU" b="1" dirty="0">
                <a:solidFill>
                  <a:srgbClr val="FF0000"/>
                </a:solidFill>
              </a:rPr>
              <a:t>, А. Горбунов ; худож. В. И. Тарасов</a:t>
            </a:r>
            <a:r>
              <a:rPr lang="ru-RU" dirty="0"/>
              <a:t>. – Иркутск : </a:t>
            </a:r>
            <a:r>
              <a:rPr lang="en-US" dirty="0"/>
              <a:t>[</a:t>
            </a:r>
            <a:r>
              <a:rPr lang="ru-RU" dirty="0"/>
              <a:t>б. и.</a:t>
            </a:r>
            <a:r>
              <a:rPr lang="en-US" dirty="0"/>
              <a:t>]</a:t>
            </a:r>
            <a:r>
              <a:rPr lang="ru-RU" dirty="0"/>
              <a:t>, 2012 (Ангарск : Ангар. гор. тип.). – 135 с. : ил.	</a:t>
            </a:r>
          </a:p>
          <a:p>
            <a:endParaRPr lang="ru-RU" dirty="0"/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839787" y="927187"/>
            <a:ext cx="5157787" cy="48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7.1-2003</a:t>
            </a: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814386" y="3854427"/>
            <a:ext cx="5183188" cy="6121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Р 7.0.100–2018</a:t>
            </a:r>
          </a:p>
        </p:txBody>
      </p:sp>
    </p:spTree>
    <p:extLst>
      <p:ext uri="{BB962C8B-B14F-4D97-AF65-F5344CB8AC3E}">
        <p14:creationId xmlns:p14="http://schemas.microsoft.com/office/powerpoint/2010/main" val="1080885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290889"/>
            <a:ext cx="10515600" cy="1168944"/>
          </a:xfrm>
        </p:spPr>
        <p:txBody>
          <a:bodyPr>
            <a:noAutofit/>
          </a:bodyPr>
          <a:lstStyle/>
          <a:p>
            <a:r>
              <a:rPr lang="ru-RU" sz="3200" dirty="0"/>
              <a:t>Отменен элемент Общее обозначение материала – аналогичные сведения о виде информации приводят в новой 9-й области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939801" y="1736307"/>
            <a:ext cx="5157787" cy="372226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dirty="0"/>
              <a:t>ГОСТ 7.1-2003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39788" y="2141161"/>
            <a:ext cx="10690225" cy="18583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Варламова, Л. Н. Управление документацией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[</a:t>
            </a:r>
            <a:r>
              <a:rPr lang="ru-RU" b="1" dirty="0">
                <a:solidFill>
                  <a:srgbClr val="FF0000"/>
                </a:solidFill>
              </a:rPr>
              <a:t>Текст</a:t>
            </a:r>
            <a:r>
              <a:rPr lang="en-US" b="1" dirty="0">
                <a:solidFill>
                  <a:srgbClr val="FF0000"/>
                </a:solidFill>
              </a:rPr>
              <a:t>]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: англо-русский аннотированный словарь стандартизированной терминологии / Л. Н. Варламова, Л. С. </a:t>
            </a:r>
            <a:r>
              <a:rPr lang="ru-RU" dirty="0" err="1"/>
              <a:t>Баюн</a:t>
            </a:r>
            <a:r>
              <a:rPr lang="ru-RU" dirty="0"/>
              <a:t>, К. А. </a:t>
            </a:r>
            <a:r>
              <a:rPr lang="ru-RU" dirty="0" err="1"/>
              <a:t>Бастрикова</a:t>
            </a:r>
            <a:r>
              <a:rPr lang="ru-RU" dirty="0"/>
              <a:t>. – Москва : Спутник+, 2017. – 398 с.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>
          <a:xfrm>
            <a:off x="839788" y="4042611"/>
            <a:ext cx="5183188" cy="449554"/>
          </a:xfrm>
        </p:spPr>
        <p:txBody>
          <a:bodyPr/>
          <a:lstStyle/>
          <a:p>
            <a:r>
              <a:rPr lang="ru-RU" dirty="0"/>
              <a:t>ГОСТ Р 7.0.100–2018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839788" y="4588041"/>
            <a:ext cx="10373644" cy="18262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	Варламова, Л. Н. Управление документацией : англо-русский аннотированный словарь стандартизированной терминологии / Л. Н. Варламова, Л. С. </a:t>
            </a:r>
            <a:r>
              <a:rPr lang="ru-RU" dirty="0" err="1"/>
              <a:t>Баюн</a:t>
            </a:r>
            <a:r>
              <a:rPr lang="ru-RU" dirty="0"/>
              <a:t>, К. А. </a:t>
            </a:r>
            <a:r>
              <a:rPr lang="ru-RU" dirty="0" err="1"/>
              <a:t>Бастрикова</a:t>
            </a:r>
            <a:r>
              <a:rPr lang="ru-RU" dirty="0"/>
              <a:t>. – Москва : Спутник+, 2017. – 398 с. – </a:t>
            </a:r>
            <a:r>
              <a:rPr lang="ru-RU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1992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716749"/>
          </a:xfrm>
        </p:spPr>
        <p:txBody>
          <a:bodyPr>
            <a:noAutofit/>
          </a:bodyPr>
          <a:lstStyle/>
          <a:p>
            <a:r>
              <a:rPr lang="ru-RU" sz="3600" dirty="0"/>
              <a:t>Изменено количество приводимых сведений об ответственности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39787" y="2119766"/>
            <a:ext cx="5157787" cy="484521"/>
          </a:xfrm>
        </p:spPr>
        <p:txBody>
          <a:bodyPr/>
          <a:lstStyle/>
          <a:p>
            <a:r>
              <a:rPr lang="ru-RU" b="0" dirty="0"/>
              <a:t>ГОСТ 7.1-2003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805865" y="2697617"/>
            <a:ext cx="10204257" cy="148936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Педагогика [Текст] : учеб. пособие для студентов </a:t>
            </a:r>
            <a:r>
              <a:rPr lang="ru-RU" dirty="0" err="1"/>
              <a:t>пед</a:t>
            </a:r>
            <a:r>
              <a:rPr lang="ru-RU" dirty="0"/>
              <a:t>. учеб. заведений / </a:t>
            </a:r>
            <a:r>
              <a:rPr lang="ru-RU" b="1" dirty="0">
                <a:solidFill>
                  <a:srgbClr val="FF0000"/>
                </a:solidFill>
              </a:rPr>
              <a:t>В. А. </a:t>
            </a:r>
            <a:r>
              <a:rPr lang="ru-RU" b="1" dirty="0" err="1">
                <a:solidFill>
                  <a:srgbClr val="FF0000"/>
                </a:solidFill>
              </a:rPr>
              <a:t>Сластенин</a:t>
            </a:r>
            <a:r>
              <a:rPr lang="ru-RU" b="1" dirty="0">
                <a:solidFill>
                  <a:srgbClr val="FF0000"/>
                </a:solidFill>
              </a:rPr>
              <a:t> [и др.]</a:t>
            </a:r>
            <a:r>
              <a:rPr lang="ru-RU" dirty="0"/>
              <a:t>.</a:t>
            </a:r>
            <a:r>
              <a:rPr lang="ru-RU" b="1" dirty="0"/>
              <a:t> </a:t>
            </a:r>
            <a:r>
              <a:rPr lang="ru-RU" dirty="0"/>
              <a:t>– Москва : Школа-Пресс, 2000. – 512 с. 	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839787" y="4074691"/>
            <a:ext cx="5183188" cy="612106"/>
          </a:xfrm>
        </p:spPr>
        <p:txBody>
          <a:bodyPr>
            <a:normAutofit/>
          </a:bodyPr>
          <a:lstStyle/>
          <a:p>
            <a:r>
              <a:rPr lang="ru-RU" b="0" dirty="0"/>
              <a:t>ГОСТ Р 7.0.100–2018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805864" y="4844712"/>
            <a:ext cx="10407568" cy="16202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Педагогика : учеб. пособие для студентов </a:t>
            </a:r>
            <a:r>
              <a:rPr lang="ru-RU" dirty="0" err="1"/>
              <a:t>пед</a:t>
            </a:r>
            <a:r>
              <a:rPr lang="ru-RU" dirty="0"/>
              <a:t>. учеб. заведений / </a:t>
            </a:r>
            <a:r>
              <a:rPr lang="ru-RU" b="1" dirty="0">
                <a:solidFill>
                  <a:srgbClr val="FF0000"/>
                </a:solidFill>
              </a:rPr>
              <a:t>В. А. </a:t>
            </a:r>
            <a:r>
              <a:rPr lang="ru-RU" b="1" dirty="0" err="1">
                <a:solidFill>
                  <a:srgbClr val="FF0000"/>
                </a:solidFill>
              </a:rPr>
              <a:t>Сластенин</a:t>
            </a:r>
            <a:r>
              <a:rPr lang="ru-RU" b="1" dirty="0">
                <a:solidFill>
                  <a:srgbClr val="FF0000"/>
                </a:solidFill>
              </a:rPr>
              <a:t>, И. Ф. Исаев, А. И. Мищенко, Е. Н. </a:t>
            </a:r>
            <a:r>
              <a:rPr lang="ru-RU" b="1" dirty="0" err="1">
                <a:solidFill>
                  <a:srgbClr val="FF0000"/>
                </a:solidFill>
              </a:rPr>
              <a:t>Шиянов</a:t>
            </a:r>
            <a:r>
              <a:rPr lang="ru-RU" dirty="0"/>
              <a:t>. – Москва : Школа-Пресс, 2000. – 512 с. – Текст : непосредственный. 	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39774" y="1284610"/>
            <a:ext cx="10515600" cy="9182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/>
              <a:t>Четыре автора</a:t>
            </a:r>
          </a:p>
        </p:txBody>
      </p:sp>
    </p:spTree>
    <p:extLst>
      <p:ext uri="{BB962C8B-B14F-4D97-AF65-F5344CB8AC3E}">
        <p14:creationId xmlns:p14="http://schemas.microsoft.com/office/powerpoint/2010/main" val="1542288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66537" y="1970732"/>
            <a:ext cx="10311063" cy="13956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Логопедия в школе [Текст] : </a:t>
            </a:r>
            <a:r>
              <a:rPr lang="ru-RU" dirty="0" err="1"/>
              <a:t>практ</a:t>
            </a:r>
            <a:r>
              <a:rPr lang="ru-RU" dirty="0"/>
              <a:t>. опыт : учеб.-</a:t>
            </a:r>
            <a:r>
              <a:rPr lang="ru-RU" dirty="0" err="1"/>
              <a:t>практ</a:t>
            </a:r>
            <a:r>
              <a:rPr lang="ru-RU" dirty="0"/>
              <a:t>. пособие / </a:t>
            </a:r>
            <a:r>
              <a:rPr lang="ru-RU" b="1" dirty="0">
                <a:solidFill>
                  <a:srgbClr val="FF0000"/>
                </a:solidFill>
              </a:rPr>
              <a:t>Л. А. </a:t>
            </a:r>
            <a:r>
              <a:rPr lang="ru-RU" b="1" dirty="0" err="1">
                <a:solidFill>
                  <a:srgbClr val="FF0000"/>
                </a:solidFill>
              </a:rPr>
              <a:t>Барсукова</a:t>
            </a:r>
            <a:r>
              <a:rPr lang="ru-RU" b="1" dirty="0">
                <a:solidFill>
                  <a:srgbClr val="FF0000"/>
                </a:solidFill>
              </a:rPr>
              <a:t> [и др.] </a:t>
            </a:r>
            <a:r>
              <a:rPr lang="ru-RU" b="1" dirty="0"/>
              <a:t>; </a:t>
            </a:r>
            <a:r>
              <a:rPr lang="ru-RU" dirty="0"/>
              <a:t>под ред. В. С. </a:t>
            </a:r>
            <a:r>
              <a:rPr lang="ru-RU" dirty="0" err="1"/>
              <a:t>Кукушина</a:t>
            </a:r>
            <a:r>
              <a:rPr lang="ru-RU" dirty="0"/>
              <a:t>. – Москва ; </a:t>
            </a:r>
            <a:r>
              <a:rPr lang="ru-RU" dirty="0" err="1"/>
              <a:t>Ростов</a:t>
            </a:r>
            <a:r>
              <a:rPr lang="ru-RU" dirty="0"/>
              <a:t>-на-Дону : </a:t>
            </a:r>
            <a:r>
              <a:rPr lang="ru-RU" dirty="0" err="1"/>
              <a:t>МарТ</a:t>
            </a:r>
            <a:r>
              <a:rPr lang="ru-RU" dirty="0"/>
              <a:t>, 2004. – 368 с. 	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66537" y="4363450"/>
            <a:ext cx="10503568" cy="173254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Логопедия в школе : </a:t>
            </a:r>
            <a:r>
              <a:rPr lang="ru-RU" dirty="0" err="1"/>
              <a:t>практ</a:t>
            </a:r>
            <a:r>
              <a:rPr lang="ru-RU" dirty="0"/>
              <a:t>. опыт : учеб.-</a:t>
            </a:r>
            <a:r>
              <a:rPr lang="ru-RU" dirty="0" err="1"/>
              <a:t>практ</a:t>
            </a:r>
            <a:r>
              <a:rPr lang="ru-RU" dirty="0"/>
              <a:t>. пособие / </a:t>
            </a:r>
            <a:r>
              <a:rPr lang="ru-RU" b="1" dirty="0">
                <a:solidFill>
                  <a:srgbClr val="FF0000"/>
                </a:solidFill>
              </a:rPr>
              <a:t>Л. А. </a:t>
            </a:r>
            <a:r>
              <a:rPr lang="ru-RU" b="1" dirty="0" err="1">
                <a:solidFill>
                  <a:srgbClr val="FF0000"/>
                </a:solidFill>
              </a:rPr>
              <a:t>Барсукова</a:t>
            </a:r>
            <a:r>
              <a:rPr lang="ru-RU" b="1" dirty="0">
                <a:solidFill>
                  <a:srgbClr val="FF0000"/>
                </a:solidFill>
              </a:rPr>
              <a:t>, Т. А. </a:t>
            </a:r>
            <a:r>
              <a:rPr lang="ru-RU" b="1" dirty="0" err="1">
                <a:solidFill>
                  <a:srgbClr val="FF0000"/>
                </a:solidFill>
              </a:rPr>
              <a:t>Емелина</a:t>
            </a:r>
            <a:r>
              <a:rPr lang="ru-RU" b="1" dirty="0">
                <a:solidFill>
                  <a:srgbClr val="FF0000"/>
                </a:solidFill>
              </a:rPr>
              <a:t>, Н. Е. Земская [и др.</a:t>
            </a:r>
            <a:r>
              <a:rPr lang="ru-RU" dirty="0">
                <a:solidFill>
                  <a:srgbClr val="FF0000"/>
                </a:solidFill>
              </a:rPr>
              <a:t>]</a:t>
            </a:r>
            <a:r>
              <a:rPr lang="ru-RU" b="1" dirty="0"/>
              <a:t> </a:t>
            </a:r>
            <a:r>
              <a:rPr lang="ru-RU" dirty="0"/>
              <a:t>; под ред. В. С. </a:t>
            </a:r>
            <a:r>
              <a:rPr lang="ru-RU" dirty="0" err="1"/>
              <a:t>Кукушина</a:t>
            </a:r>
            <a:r>
              <a:rPr lang="ru-RU" dirty="0"/>
              <a:t>. – Москва ; Ростов-на-Дону : </a:t>
            </a:r>
            <a:r>
              <a:rPr lang="ru-RU" dirty="0" err="1"/>
              <a:t>МарТ</a:t>
            </a:r>
            <a:r>
              <a:rPr lang="ru-RU" dirty="0"/>
              <a:t>, 2004. – 368 с. – Текст : непосредственный. 	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555331" y="348573"/>
            <a:ext cx="5133474" cy="749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/>
              <a:t>Пять и более авторов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839787" y="1264069"/>
            <a:ext cx="5157787" cy="48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7.1-2003</a:t>
            </a: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814386" y="3854427"/>
            <a:ext cx="5183188" cy="6121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Р 7.0.100–2018</a:t>
            </a:r>
          </a:p>
        </p:txBody>
      </p:sp>
    </p:spTree>
    <p:extLst>
      <p:ext uri="{BB962C8B-B14F-4D97-AF65-F5344CB8AC3E}">
        <p14:creationId xmlns:p14="http://schemas.microsoft.com/office/powerpoint/2010/main" val="34608274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19673" y="2724706"/>
            <a:ext cx="10157927" cy="13956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 </a:t>
            </a:r>
            <a:r>
              <a:rPr lang="ru-RU" dirty="0" err="1"/>
              <a:t>Бэрон</a:t>
            </a:r>
            <a:r>
              <a:rPr lang="ru-RU" dirty="0"/>
              <a:t>, Р. Агрессия [Текст] / Р. </a:t>
            </a:r>
            <a:r>
              <a:rPr lang="ru-RU" dirty="0" err="1"/>
              <a:t>Бэрон</a:t>
            </a:r>
            <a:r>
              <a:rPr lang="ru-RU" dirty="0"/>
              <a:t>, Д. Ричардсон ; </a:t>
            </a:r>
            <a:r>
              <a:rPr lang="ru-RU" b="1" dirty="0">
                <a:solidFill>
                  <a:srgbClr val="FF0000"/>
                </a:solidFill>
              </a:rPr>
              <a:t>пер. с англ. С. </a:t>
            </a:r>
            <a:r>
              <a:rPr lang="ru-RU" b="1" dirty="0" err="1">
                <a:solidFill>
                  <a:srgbClr val="FF0000"/>
                </a:solidFill>
              </a:rPr>
              <a:t>Меленевской</a:t>
            </a:r>
            <a:r>
              <a:rPr lang="ru-RU" b="1" dirty="0">
                <a:solidFill>
                  <a:srgbClr val="FF0000"/>
                </a:solidFill>
              </a:rPr>
              <a:t>, Д. Викторовой, С. Шпак</a:t>
            </a:r>
            <a:r>
              <a:rPr lang="ru-RU" b="1" dirty="0"/>
              <a:t>. </a:t>
            </a:r>
            <a:r>
              <a:rPr lang="ru-RU" dirty="0"/>
              <a:t>– Санкт-Петербург : Питер, 1997. – 330 с. 	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66537" y="5095239"/>
            <a:ext cx="10503568" cy="136358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 </a:t>
            </a:r>
            <a:r>
              <a:rPr lang="ru-RU" dirty="0" err="1"/>
              <a:t>Бэрон</a:t>
            </a:r>
            <a:r>
              <a:rPr lang="ru-RU" dirty="0"/>
              <a:t>, Р. Агрессия /Р. </a:t>
            </a:r>
            <a:r>
              <a:rPr lang="ru-RU" dirty="0" err="1"/>
              <a:t>Бэрон</a:t>
            </a:r>
            <a:r>
              <a:rPr lang="ru-RU" dirty="0"/>
              <a:t>, Д. Ричардсон ; </a:t>
            </a:r>
            <a:r>
              <a:rPr lang="ru-RU" b="1" dirty="0">
                <a:solidFill>
                  <a:srgbClr val="FF0000"/>
                </a:solidFill>
              </a:rPr>
              <a:t>пер. с англ. С. </a:t>
            </a:r>
            <a:r>
              <a:rPr lang="ru-RU" b="1" dirty="0" err="1">
                <a:solidFill>
                  <a:srgbClr val="FF0000"/>
                </a:solidFill>
              </a:rPr>
              <a:t>Меленевской</a:t>
            </a:r>
            <a:r>
              <a:rPr lang="ru-RU" b="1" dirty="0">
                <a:solidFill>
                  <a:srgbClr val="FF0000"/>
                </a:solidFill>
              </a:rPr>
              <a:t> [и др.]</a:t>
            </a:r>
            <a:r>
              <a:rPr lang="ru-RU" b="1" dirty="0"/>
              <a:t>. </a:t>
            </a:r>
            <a:r>
              <a:rPr lang="ru-RU" dirty="0"/>
              <a:t>– Санкт-Петербург : Питер, 1997. – 330 с. – Текст : непосредственный. 	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513347" y="240631"/>
            <a:ext cx="11213432" cy="11196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dirty="0"/>
              <a:t>Имена лиц каждой категории, кроме авторов, выполняющих одну и ту же функцию (составители, редакторы, переводчики и т. д.)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>
          <a:xfrm>
            <a:off x="839787" y="2018043"/>
            <a:ext cx="5157787" cy="48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7.1-2003</a:t>
            </a:r>
          </a:p>
        </p:txBody>
      </p:sp>
      <p:sp>
        <p:nvSpPr>
          <p:cNvPr id="7" name="Текст 6"/>
          <p:cNvSpPr txBox="1">
            <a:spLocks/>
          </p:cNvSpPr>
          <p:nvPr/>
        </p:nvSpPr>
        <p:spPr>
          <a:xfrm>
            <a:off x="814386" y="4442024"/>
            <a:ext cx="5183188" cy="6121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Р 7.0.100–2018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861969" y="1395428"/>
            <a:ext cx="4271210" cy="719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/>
              <a:t>Три лица и более </a:t>
            </a:r>
          </a:p>
        </p:txBody>
      </p:sp>
    </p:spTree>
    <p:extLst>
      <p:ext uri="{BB962C8B-B14F-4D97-AF65-F5344CB8AC3E}">
        <p14:creationId xmlns:p14="http://schemas.microsoft.com/office/powerpoint/2010/main" val="1119722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8878"/>
            <a:ext cx="10515600" cy="930797"/>
          </a:xfrm>
        </p:spPr>
        <p:txBody>
          <a:bodyPr>
            <a:normAutofit/>
          </a:bodyPr>
          <a:lstStyle/>
          <a:p>
            <a:r>
              <a:rPr lang="ru-RU" dirty="0"/>
              <a:t>Информация об организациях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414733"/>
            <a:ext cx="10515600" cy="457199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ГОСТ 7.1-2003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При наличии информации о четырех и более организациях приводят наименование первой и в квадратных скобках сокращение «[и др.]»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ГОСТ Р 7.0.100–2018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/>
              <a:t>При наличии информации о трех и более организациях приводят наименование первой и в квадратных скобках сокращение «[и др.]»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/>
              <a:t>/ С. Баранова, А. </a:t>
            </a:r>
            <a:r>
              <a:rPr lang="ru-RU" b="1" i="1" dirty="0" err="1"/>
              <a:t>Броновицкая</a:t>
            </a:r>
            <a:r>
              <a:rPr lang="ru-RU" b="1" i="1" dirty="0"/>
              <a:t>, Е. </a:t>
            </a:r>
            <a:r>
              <a:rPr lang="ru-RU" b="1" i="1" dirty="0" err="1"/>
              <a:t>Гаспарова</a:t>
            </a:r>
            <a:r>
              <a:rPr lang="ru-RU" b="1" i="1" dirty="0"/>
              <a:t> [и др.] ; Благотворительный фонд В. Потанина [и др.]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0133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Сокращено количество объектов описания Специфической области материала или вида ресурса – теперь это только картографические, нотные и сериальные ресурсы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38200" y="1950316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dirty="0"/>
              <a:t>картографические ресурсы </a:t>
            </a:r>
            <a:r>
              <a:rPr lang="ru-RU" i="1" dirty="0"/>
              <a:t>–</a:t>
            </a:r>
            <a:r>
              <a:rPr lang="ru-RU" dirty="0"/>
              <a:t> математические данные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1:100 000</a:t>
            </a:r>
          </a:p>
          <a:p>
            <a:pPr>
              <a:lnSpc>
                <a:spcPct val="100000"/>
              </a:lnSpc>
            </a:pPr>
            <a:r>
              <a:rPr lang="ru-RU" dirty="0"/>
              <a:t>нотные ресурсы - сведения о форме изложения нотного текста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Партитура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Партитура и голоса</a:t>
            </a:r>
          </a:p>
          <a:p>
            <a:pPr>
              <a:lnSpc>
                <a:spcPct val="100000"/>
              </a:lnSpc>
            </a:pPr>
            <a:r>
              <a:rPr lang="ru-RU" dirty="0"/>
              <a:t>сериальные ресурсы – сведения о нумерации.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2001–    .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2001–2015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ru-RU" b="1" i="1" dirty="0"/>
              <a:t>. – 2001, № 1–12 – 2015, № 1–4/5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189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490370"/>
          </a:xfrm>
        </p:spPr>
        <p:txBody>
          <a:bodyPr>
            <a:normAutofit fontScale="90000"/>
          </a:bodyPr>
          <a:lstStyle/>
          <a:p>
            <a:r>
              <a:rPr lang="ru-RU" dirty="0"/>
              <a:t>В области публикации, производства, распространения и т. д. последующее место издания стало условно-обязательным элементом.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582859"/>
            <a:ext cx="10515600" cy="2053389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/>
              <a:t>	Артемова, А. Облепиха исцеляющая и омолаживающая : монография / А. Артемова. – Москва ; </a:t>
            </a:r>
            <a:r>
              <a:rPr lang="ru-RU" b="1" dirty="0">
                <a:solidFill>
                  <a:srgbClr val="FF0000"/>
                </a:solidFill>
              </a:rPr>
              <a:t>Санкт-Петербург</a:t>
            </a:r>
            <a:r>
              <a:rPr lang="ru-RU" dirty="0"/>
              <a:t> : ДИЛЯ, 2001. – 160 с. – (Путешествие за здоровьем).</a:t>
            </a:r>
          </a:p>
        </p:txBody>
      </p:sp>
    </p:spTree>
    <p:extLst>
      <p:ext uri="{BB962C8B-B14F-4D97-AF65-F5344CB8AC3E}">
        <p14:creationId xmlns:p14="http://schemas.microsoft.com/office/powerpoint/2010/main" val="390053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Область серии и многочастного монографического ресурса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ru-RU" dirty="0"/>
              <a:t>	первые и последующие сведения об ответственности, относящиеся к серии/подсерии или многочастному монографическому ресурсу стали условно-обязательными элементами, мы можем их не указывать, за исключением случаев, когда основное заглавие серии/подсерии или многочастного монографического ресурса является типовым («Труды», «Доклады», «Избранное» и т. п.)</a:t>
            </a:r>
          </a:p>
          <a:p>
            <a:pPr marL="0" indent="0">
              <a:lnSpc>
                <a:spcPct val="100000"/>
              </a:lnSpc>
              <a:buNone/>
            </a:pPr>
            <a:endParaRPr lang="ru-RU" dirty="0"/>
          </a:p>
          <a:p>
            <a:pPr marL="0" indent="0">
              <a:lnSpc>
                <a:spcPct val="100000"/>
              </a:lnSpc>
              <a:buNone/>
            </a:pPr>
            <a:r>
              <a:rPr lang="ru-RU" b="1" i="1" dirty="0"/>
              <a:t>. – (Научные труды / Рос. акад. наук, Ин-т социологии)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16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2695" y="226697"/>
            <a:ext cx="9275515" cy="6474400"/>
          </a:xfrm>
        </p:spPr>
      </p:pic>
    </p:spTree>
    <p:extLst>
      <p:ext uri="{BB962C8B-B14F-4D97-AF65-F5344CB8AC3E}">
        <p14:creationId xmlns:p14="http://schemas.microsoft.com/office/powerpoint/2010/main" val="34775380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 области примечания добавлены примечания, связанные с электронными ресурсами.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Примечания о системных требованиях стали условно-обязательным элементом – были обязательным.</a:t>
            </a:r>
          </a:p>
          <a:p>
            <a:pPr marL="0" indent="0">
              <a:buNone/>
            </a:pPr>
            <a:r>
              <a:rPr lang="ru-RU" dirty="0"/>
              <a:t>	Основы системного анализа и управления : учебник / О. В. Афанасьева, А. А. </a:t>
            </a:r>
            <a:r>
              <a:rPr lang="ru-RU" dirty="0" err="1"/>
              <a:t>Клавдиев</a:t>
            </a:r>
            <a:r>
              <a:rPr lang="ru-RU" dirty="0"/>
              <a:t>, С. В. Колесниченко, Д. А. Первухин ; Министерство образования и науки Российской Федерации, Санкт-Петербургский горный университет. – Санкт-Петербург : СПбГУ, 2017. – 1 CD-ROM. – </a:t>
            </a:r>
            <a:r>
              <a:rPr lang="ru-RU" b="1" dirty="0">
                <a:solidFill>
                  <a:srgbClr val="FF0000"/>
                </a:solidFill>
              </a:rPr>
              <a:t>Систем. требования: ПК с частотой ЦП от 800 МГц и выше ; </a:t>
            </a:r>
            <a:r>
              <a:rPr lang="ru-RU" b="1" dirty="0" err="1">
                <a:solidFill>
                  <a:srgbClr val="FF0000"/>
                </a:solidFill>
              </a:rPr>
              <a:t>Windows</a:t>
            </a:r>
            <a:r>
              <a:rPr lang="ru-RU" b="1" dirty="0">
                <a:solidFill>
                  <a:srgbClr val="FF0000"/>
                </a:solidFill>
              </a:rPr>
              <a:t> ХР и выше ; дисковод CD-ROM</a:t>
            </a:r>
            <a:r>
              <a:rPr lang="ru-RU" dirty="0"/>
              <a:t>. – </a:t>
            </a:r>
            <a:r>
              <a:rPr lang="ru-RU" dirty="0" err="1"/>
              <a:t>Загл</a:t>
            </a:r>
            <a:r>
              <a:rPr lang="ru-RU" dirty="0"/>
              <a:t>. с титул. экрана. – Текст : электронный.</a:t>
            </a:r>
          </a:p>
        </p:txBody>
      </p:sp>
    </p:spTree>
    <p:extLst>
      <p:ext uri="{BB962C8B-B14F-4D97-AF65-F5344CB8AC3E}">
        <p14:creationId xmlns:p14="http://schemas.microsoft.com/office/powerpoint/2010/main" val="1165999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8829" y="83236"/>
            <a:ext cx="10515600" cy="1056541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Вместо формулировки 1 электрон. опт. диск (</a:t>
            </a:r>
            <a:r>
              <a:rPr lang="en-US" sz="3600" dirty="0"/>
              <a:t>CD</a:t>
            </a:r>
            <a:r>
              <a:rPr lang="ru-RU" sz="3600" dirty="0"/>
              <a:t>-</a:t>
            </a:r>
            <a:r>
              <a:rPr lang="en-US" sz="3600" dirty="0"/>
              <a:t>ROM</a:t>
            </a:r>
            <a:r>
              <a:rPr lang="ru-RU" sz="3600" dirty="0"/>
              <a:t>) применяется более короткая форма: 1 CD-ROM.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8037" y="1672359"/>
            <a:ext cx="10283890" cy="507812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400" dirty="0"/>
              <a:t>	Основы системного анализа и управления [Электронный ресурс] : учебник / О. В. Афанасьева, А. А. </a:t>
            </a:r>
            <a:r>
              <a:rPr lang="ru-RU" sz="2400" dirty="0" err="1"/>
              <a:t>Клавдиев</a:t>
            </a:r>
            <a:r>
              <a:rPr lang="ru-RU" sz="2400" dirty="0"/>
              <a:t>, С. В. Колесниченко, Д. А. Первухин ; Министерство образования и науки Российской Федерации, Санкт-Петербургский горный университет. – Электрон. дан. – Санкт-Петербург : СПбГУ, 2017. – </a:t>
            </a:r>
            <a:r>
              <a:rPr lang="ru-RU" sz="2400" b="1" dirty="0">
                <a:solidFill>
                  <a:srgbClr val="FF0000"/>
                </a:solidFill>
              </a:rPr>
              <a:t>1 электрон. опт. диск (CD-ROM)</a:t>
            </a:r>
            <a:r>
              <a:rPr lang="ru-RU" sz="2400" dirty="0"/>
              <a:t>. – </a:t>
            </a:r>
            <a:r>
              <a:rPr lang="ru-RU" sz="2400" dirty="0" err="1"/>
              <a:t>Загл</a:t>
            </a:r>
            <a:r>
              <a:rPr lang="ru-RU" sz="2400" dirty="0"/>
              <a:t>. с титул. экрана.</a:t>
            </a:r>
          </a:p>
          <a:p>
            <a:pPr marL="0" indent="0">
              <a:lnSpc>
                <a:spcPct val="120000"/>
              </a:lnSpc>
              <a:buNone/>
            </a:pPr>
            <a:endParaRPr lang="ru-RU" sz="2400" dirty="0"/>
          </a:p>
          <a:p>
            <a:pPr marL="0" indent="0">
              <a:lnSpc>
                <a:spcPct val="120000"/>
              </a:lnSpc>
              <a:buNone/>
            </a:pPr>
            <a:r>
              <a:rPr lang="ru-RU" sz="2400" dirty="0"/>
              <a:t>	Основы системного анализа и управления : учебник / О. В. Афанасьева, А. А. </a:t>
            </a:r>
            <a:r>
              <a:rPr lang="ru-RU" sz="2400" dirty="0" err="1"/>
              <a:t>Клавдиев</a:t>
            </a:r>
            <a:r>
              <a:rPr lang="ru-RU" sz="2400" dirty="0"/>
              <a:t>, С. В. Колесниченко, Д. А. Первухин ; Министерство образования и науки Российской Федерации, Санкт-Петербургский горный университет. – Санкт-Петербург : СПбГУ, 2017. – </a:t>
            </a:r>
            <a:r>
              <a:rPr lang="ru-RU" sz="2400" b="1" dirty="0">
                <a:solidFill>
                  <a:srgbClr val="FF0000"/>
                </a:solidFill>
              </a:rPr>
              <a:t>1 CD-ROM</a:t>
            </a:r>
            <a:r>
              <a:rPr lang="ru-RU" sz="2400" dirty="0"/>
              <a:t>. – </a:t>
            </a:r>
            <a:r>
              <a:rPr lang="ru-RU" sz="2400" dirty="0" err="1"/>
              <a:t>Загл</a:t>
            </a:r>
            <a:r>
              <a:rPr lang="ru-RU" sz="2400" dirty="0"/>
              <a:t>. с титул. экрана. – Текст : электронный.</a:t>
            </a:r>
          </a:p>
        </p:txBody>
      </p:sp>
      <p:sp>
        <p:nvSpPr>
          <p:cNvPr id="4" name="Текст 5"/>
          <p:cNvSpPr txBox="1">
            <a:spLocks/>
          </p:cNvSpPr>
          <p:nvPr/>
        </p:nvSpPr>
        <p:spPr>
          <a:xfrm>
            <a:off x="192573" y="1311705"/>
            <a:ext cx="5157787" cy="48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7.1-2003</a:t>
            </a:r>
          </a:p>
        </p:txBody>
      </p:sp>
      <p:sp>
        <p:nvSpPr>
          <p:cNvPr id="5" name="Текст 6"/>
          <p:cNvSpPr txBox="1">
            <a:spLocks/>
          </p:cNvSpPr>
          <p:nvPr/>
        </p:nvSpPr>
        <p:spPr>
          <a:xfrm>
            <a:off x="192573" y="3905366"/>
            <a:ext cx="5183188" cy="6121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Р 7.0.100–2018</a:t>
            </a:r>
          </a:p>
        </p:txBody>
      </p:sp>
    </p:spTree>
    <p:extLst>
      <p:ext uri="{BB962C8B-B14F-4D97-AF65-F5344CB8AC3E}">
        <p14:creationId xmlns:p14="http://schemas.microsoft.com/office/powerpoint/2010/main" val="1031885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Для электронных ресурсов сетевого распространения обязательным является примечание об электронном адресе ресурса в сети интернет и дате обращения.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473035"/>
            <a:ext cx="10515600" cy="370392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ТАСС : информационное агентство России </a:t>
            </a:r>
            <a:r>
              <a:rPr lang="en-US" dirty="0"/>
              <a:t>[</a:t>
            </a:r>
            <a:r>
              <a:rPr lang="ru-RU" dirty="0"/>
              <a:t>Электронный ресурс</a:t>
            </a:r>
            <a:r>
              <a:rPr lang="en-US" dirty="0"/>
              <a:t>]</a:t>
            </a:r>
            <a:r>
              <a:rPr lang="ru-RU" dirty="0"/>
              <a:t> : [сайт]. – Москва, 1999 – . – Обновляется в течение суток. – </a:t>
            </a:r>
            <a:r>
              <a:rPr lang="ru-RU" b="1" dirty="0">
                <a:solidFill>
                  <a:srgbClr val="FF0000"/>
                </a:solidFill>
              </a:rPr>
              <a:t>Режим доступа</a:t>
            </a:r>
            <a:r>
              <a:rPr lang="ru-RU" dirty="0"/>
              <a:t>: http://tass.ru (дата обращения: 26.05.2018).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ТАСС : информационное агентство России : [сайт]. – Москва, 1999 – . – Обновляется в течение суток. – </a:t>
            </a:r>
            <a:r>
              <a:rPr lang="ru-RU" b="1" dirty="0">
                <a:solidFill>
                  <a:srgbClr val="FF0000"/>
                </a:solidFill>
              </a:rPr>
              <a:t>URL</a:t>
            </a:r>
            <a:r>
              <a:rPr lang="ru-RU" dirty="0"/>
              <a:t>: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http://tass.ru (дата обращения: 26.05.2018). – Текст : электронный.</a:t>
            </a:r>
          </a:p>
        </p:txBody>
      </p:sp>
      <p:sp>
        <p:nvSpPr>
          <p:cNvPr id="4" name="Текст 5"/>
          <p:cNvSpPr txBox="1">
            <a:spLocks/>
          </p:cNvSpPr>
          <p:nvPr/>
        </p:nvSpPr>
        <p:spPr>
          <a:xfrm>
            <a:off x="839787" y="1962060"/>
            <a:ext cx="5157787" cy="4845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7.1-2003</a:t>
            </a:r>
          </a:p>
        </p:txBody>
      </p:sp>
      <p:sp>
        <p:nvSpPr>
          <p:cNvPr id="6" name="Текст 6"/>
          <p:cNvSpPr txBox="1">
            <a:spLocks/>
          </p:cNvSpPr>
          <p:nvPr/>
        </p:nvSpPr>
        <p:spPr>
          <a:xfrm>
            <a:off x="814386" y="4145676"/>
            <a:ext cx="5183188" cy="61210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dirty="0"/>
              <a:t>ГОСТ Р 7.0.100–2018</a:t>
            </a:r>
          </a:p>
        </p:txBody>
      </p:sp>
    </p:spTree>
    <p:extLst>
      <p:ext uri="{BB962C8B-B14F-4D97-AF65-F5344CB8AC3E}">
        <p14:creationId xmlns:p14="http://schemas.microsoft.com/office/powerpoint/2010/main" val="1965626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18242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Примечания о режиме доступа стали условно-обязательным элементом.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72126"/>
            <a:ext cx="10515600" cy="471637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	Режим доступа – название сети, право, характер доступа – свободный, прямой, с ограничениями и т. п. Если доступ свободный – сведения можно опускать.</a:t>
            </a:r>
          </a:p>
          <a:p>
            <a:pPr marL="0" indent="0">
              <a:buNone/>
            </a:pPr>
            <a:r>
              <a:rPr lang="ru-RU" dirty="0"/>
              <a:t>	eLIBRARY.RU : научная электронная библиотека : сайт. – Москва, 2000 – 2020. – URL: https://elibrary.ru (дата обращения: 09.01.2018). – </a:t>
            </a:r>
            <a:r>
              <a:rPr lang="ru-RU" b="1" dirty="0">
                <a:solidFill>
                  <a:srgbClr val="FF0000"/>
                </a:solidFill>
              </a:rPr>
              <a:t>Режим доступа: для </a:t>
            </a:r>
            <a:r>
              <a:rPr lang="ru-RU" b="1" dirty="0" err="1">
                <a:solidFill>
                  <a:srgbClr val="FF0000"/>
                </a:solidFill>
              </a:rPr>
              <a:t>зарегистрир</a:t>
            </a:r>
            <a:r>
              <a:rPr lang="ru-RU" b="1" dirty="0">
                <a:solidFill>
                  <a:srgbClr val="FF0000"/>
                </a:solidFill>
              </a:rPr>
              <a:t>. пользователей</a:t>
            </a:r>
            <a:r>
              <a:rPr lang="ru-RU" dirty="0"/>
              <a:t>. – Текст : электронный.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Яницкий</a:t>
            </a:r>
            <a:r>
              <a:rPr lang="ru-RU" dirty="0"/>
              <a:t> М. С. Ценностная детерминация инновационного поведения молодежи в контексте культурно-средовых различий / М. С. </a:t>
            </a:r>
            <a:r>
              <a:rPr lang="ru-RU" dirty="0" err="1"/>
              <a:t>Яницкий</a:t>
            </a:r>
            <a:r>
              <a:rPr lang="ru-RU" dirty="0"/>
              <a:t>. – Текст : электронный // Сибирский психологический журнал. – 2009. – № 34. – С. 26–37. – </a:t>
            </a:r>
            <a:r>
              <a:rPr lang="en-US" dirty="0"/>
              <a:t>URL</a:t>
            </a:r>
            <a:r>
              <a:rPr lang="ru-RU" dirty="0"/>
              <a:t>: </a:t>
            </a:r>
            <a:r>
              <a:rPr lang="ru-RU" u="sng" dirty="0">
                <a:hlinkClick r:id="rId3"/>
              </a:rPr>
              <a:t>https://elibrary.ru/item.asp?id=13024552</a:t>
            </a:r>
            <a:r>
              <a:rPr lang="ru-RU" dirty="0"/>
              <a:t> (дата обращения: 29.05.2018). – </a:t>
            </a:r>
            <a:r>
              <a:rPr lang="ru-RU" b="1" dirty="0">
                <a:solidFill>
                  <a:srgbClr val="FF0000"/>
                </a:solidFill>
              </a:rPr>
              <a:t>Режим доступа: Научная электронная библиотека </a:t>
            </a:r>
            <a:r>
              <a:rPr lang="en-US" b="1" dirty="0" err="1">
                <a:solidFill>
                  <a:srgbClr val="FF0000"/>
                </a:solidFill>
              </a:rPr>
              <a:t>eLIBRARY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r>
              <a:rPr lang="en-US" b="1" dirty="0">
                <a:solidFill>
                  <a:srgbClr val="FF0000"/>
                </a:solidFill>
              </a:rPr>
              <a:t>RU</a:t>
            </a:r>
            <a:r>
              <a:rPr lang="ru-RU" b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069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0747"/>
            <a:ext cx="10515600" cy="1046580"/>
          </a:xfrm>
        </p:spPr>
        <p:txBody>
          <a:bodyPr>
            <a:noAutofit/>
          </a:bodyPr>
          <a:lstStyle/>
          <a:p>
            <a:r>
              <a:rPr lang="ru-RU" sz="3200" dirty="0"/>
              <a:t>Введена впервые Область вида содержания и средства доступа – взамен Общего обозначения материала.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1705"/>
            <a:ext cx="10515600" cy="513347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ru-RU" dirty="0"/>
              <a:t>Вид содержания – основной вид информации, имеющейся в ресурсе (условно-обязательный элемент). Используются термины из перечня в п. 5.10.4 ГОСТ Р 7.0.100–2018 </a:t>
            </a:r>
          </a:p>
          <a:p>
            <a:pPr marL="0" indent="0">
              <a:lnSpc>
                <a:spcPct val="110000"/>
              </a:lnSpc>
              <a:buNone/>
            </a:pPr>
            <a:endParaRPr lang="ru-RU" sz="1500" dirty="0"/>
          </a:p>
          <a:p>
            <a:pPr>
              <a:lnSpc>
                <a:spcPct val="110000"/>
              </a:lnSpc>
            </a:pPr>
            <a:r>
              <a:rPr lang="ru-RU" dirty="0"/>
              <a:t>Характер содержания (факультативный элемент) отражается по 5.10.7 ГОСТ Р 7.0.100–2018 </a:t>
            </a:r>
          </a:p>
          <a:p>
            <a:pPr marL="0" indent="0">
              <a:lnSpc>
                <a:spcPct val="110000"/>
              </a:lnSpc>
              <a:buNone/>
            </a:pPr>
            <a:endParaRPr lang="ru-RU" sz="1700" dirty="0"/>
          </a:p>
          <a:p>
            <a:pPr>
              <a:lnSpc>
                <a:spcPct val="110000"/>
              </a:lnSpc>
            </a:pPr>
            <a:r>
              <a:rPr lang="ru-RU" dirty="0"/>
              <a:t>Средство доступа (условно-обязательный элемент) отражается по 5.10.8 ГОСТ Р 7.0.100–2018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Элементы данной области не являются обязательными и в массиве ресурсов с одинаковой природой информации могут не указываться</a:t>
            </a:r>
          </a:p>
        </p:txBody>
      </p:sp>
    </p:spTree>
    <p:extLst>
      <p:ext uri="{BB962C8B-B14F-4D97-AF65-F5344CB8AC3E}">
        <p14:creationId xmlns:p14="http://schemas.microsoft.com/office/powerpoint/2010/main" val="41121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34828"/>
            <a:ext cx="10515600" cy="1325563"/>
          </a:xfrm>
        </p:spPr>
        <p:txBody>
          <a:bodyPr>
            <a:noAutofit/>
          </a:bodyPr>
          <a:lstStyle/>
          <a:p>
            <a:r>
              <a:rPr lang="ru-RU" sz="3200" dirty="0"/>
              <a:t>При составлении одноуровневого описания одночастного или многочастного монографического ресурса сведения отражаются в конце библиографического описания.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28342"/>
            <a:ext cx="10515600" cy="4806963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	</a:t>
            </a:r>
            <a:r>
              <a:rPr lang="ru-RU" sz="6000" dirty="0"/>
              <a:t>Варламова, Л. Н. Управление документацией : англо-русский аннотированный словарь стандартизированной терминологии / Л. Н. Варламова, Л. С. </a:t>
            </a:r>
            <a:r>
              <a:rPr lang="ru-RU" sz="6000" dirty="0" err="1"/>
              <a:t>Баюн</a:t>
            </a:r>
            <a:r>
              <a:rPr lang="ru-RU" sz="6000" dirty="0"/>
              <a:t>, К. А. </a:t>
            </a:r>
            <a:r>
              <a:rPr lang="ru-RU" sz="6000" dirty="0" err="1"/>
              <a:t>Бастрикова</a:t>
            </a:r>
            <a:r>
              <a:rPr lang="ru-RU" sz="6000" dirty="0"/>
              <a:t>. – Москва : Спутник+, 2017. – 398 с. ; 21 см. – Библиогр.: с. 358–360. – 100 экз. — ISBN 978-5-9973-4489-4. – </a:t>
            </a:r>
            <a:r>
              <a:rPr lang="ru-RU" sz="6000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sz="6000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100" dirty="0"/>
              <a:t>	</a:t>
            </a:r>
            <a:r>
              <a:rPr lang="ru-RU" sz="6000" dirty="0"/>
              <a:t>Правительство Российской Федерации : офиц. сайт. – Москва. – Обновляется в течение суток. – </a:t>
            </a:r>
            <a:r>
              <a:rPr lang="en-US" sz="6000" dirty="0"/>
              <a:t>URL</a:t>
            </a:r>
            <a:r>
              <a:rPr lang="ru-RU" sz="6000" dirty="0"/>
              <a:t>: </a:t>
            </a:r>
            <a:r>
              <a:rPr lang="ru-RU" sz="6000" u="sng" dirty="0">
                <a:hlinkClick r:id="rId3"/>
              </a:rPr>
              <a:t>http://government.ru</a:t>
            </a:r>
            <a:r>
              <a:rPr lang="ru-RU" sz="6000" dirty="0"/>
              <a:t> (дата обращения: 19.02.2018). – </a:t>
            </a:r>
            <a:r>
              <a:rPr lang="ru-RU" sz="6000" b="1" dirty="0">
                <a:solidFill>
                  <a:srgbClr val="FF0000"/>
                </a:solidFill>
              </a:rPr>
              <a:t>Текст : электронный</a:t>
            </a:r>
            <a:r>
              <a:rPr lang="ru-RU" sz="6000" b="1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5100" dirty="0"/>
              <a:t> 	</a:t>
            </a:r>
            <a:r>
              <a:rPr lang="ru-RU" sz="6000" dirty="0"/>
              <a:t>Голсуорси, Д. Сага о Форсайтах : [в 2 томах] / Джон Голсуорси ; перевод с английского М. </a:t>
            </a:r>
            <a:r>
              <a:rPr lang="ru-RU" sz="6000" dirty="0" err="1"/>
              <a:t>Лорие</a:t>
            </a:r>
            <a:r>
              <a:rPr lang="ru-RU" sz="6000" dirty="0"/>
              <a:t> [и др.]. – Москва : Время, 2017. – 2 т. ; 21 см. – (Сквозь время). – 5000 экз. – ISBN 978-5-00112-035-3 (в пер.). – </a:t>
            </a:r>
            <a:r>
              <a:rPr lang="ru-RU" sz="6000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3334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97305"/>
            <a:ext cx="10515600" cy="567965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	Жукова, Н. С. Инженерные системы и сооружения. Учебное пособие. В 3 частях. Часть 1. Отопление и вентиляция / Н. С. Жукова, В. Н. Азаров ; Министерство образования и науки Российской Федерации, Волгоградский государственный технический университет. – Волгоград : </a:t>
            </a:r>
            <a:r>
              <a:rPr lang="ru-RU" dirty="0" err="1"/>
              <a:t>ВолгГТУ</a:t>
            </a:r>
            <a:r>
              <a:rPr lang="ru-RU" dirty="0"/>
              <a:t>, 2017. – 89, [3] с. : ил. ; 21 см. – Библиогр.: с. 92. – 65 экз. – ISBN 978-5-9948-2526-6. – </a:t>
            </a:r>
            <a:r>
              <a:rPr lang="ru-RU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b="1" dirty="0"/>
              <a:t>.</a:t>
            </a:r>
            <a:endParaRPr lang="ru-RU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	Степанов, С. И. Песня про купца Калашникова : опера в 2 действиях, 5 картинах с эпилогом : по поэме М. Ю. Лермонтова «Песня про царя Ивана Васильевича, молодого опричника и удалого купца Калашникова» / С. И. Степанов ; либретто Л. Предвечной, С. Степанова. – Клавир (с пением). – Самара : Степанов С. И., 2017. – 177 с. – </a:t>
            </a:r>
            <a:r>
              <a:rPr lang="ru-RU" b="1" dirty="0">
                <a:solidFill>
                  <a:srgbClr val="FF0000"/>
                </a:solidFill>
              </a:rPr>
              <a:t>Музыка (знаковая) : непосредственная</a:t>
            </a:r>
            <a:r>
              <a:rPr lang="ru-RU" dirty="0"/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dirty="0"/>
              <a:t>	Романова, Л. И. Английская грамматика : тестовый комплекс / Л. Романова. – Москва : Айрис : </a:t>
            </a:r>
            <a:r>
              <a:rPr lang="ru-RU" dirty="0" err="1"/>
              <a:t>MagnaMedia</a:t>
            </a:r>
            <a:r>
              <a:rPr lang="ru-RU" dirty="0"/>
              <a:t>, 2014. – 1 CD-ROM. – </a:t>
            </a:r>
            <a:r>
              <a:rPr lang="ru-RU" dirty="0" err="1"/>
              <a:t>Загл</a:t>
            </a:r>
            <a:r>
              <a:rPr lang="ru-RU" dirty="0"/>
              <a:t>. с титул. экрана. – </a:t>
            </a:r>
            <a:r>
              <a:rPr lang="ru-RU" b="1" dirty="0">
                <a:solidFill>
                  <a:srgbClr val="FF0000"/>
                </a:solidFill>
              </a:rPr>
              <a:t>Текст. Изображение. Устная речь : электронные.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33342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многоуровневом описании сведения отражаются на первом уровне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2069431"/>
            <a:ext cx="10150642" cy="410753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	Голсуорси, Д. Сага о Форсайтах : [в 2 томах] / Джон Голсуорси ; перевод с английского М. </a:t>
            </a:r>
            <a:r>
              <a:rPr lang="ru-RU" dirty="0" err="1"/>
              <a:t>Лорие</a:t>
            </a:r>
            <a:r>
              <a:rPr lang="ru-RU" dirty="0"/>
              <a:t> [и др.]. – Москва : Время, 2017. – (Сквозь время). – </a:t>
            </a:r>
            <a:r>
              <a:rPr lang="ru-RU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	Т. 1 : Собственник ; Последнее лето Форсайта ; В петле. – 734 с. </a:t>
            </a:r>
          </a:p>
          <a:p>
            <a:pPr marL="0" indent="0" algn="just">
              <a:buNone/>
            </a:pPr>
            <a:r>
              <a:rPr lang="ru-RU" dirty="0"/>
              <a:t>	Т. 2 : Пробуждение ; Сдается в наем ; Из цикла «На </a:t>
            </a:r>
            <a:r>
              <a:rPr lang="ru-RU" dirty="0" err="1"/>
              <a:t>Форсайтской</a:t>
            </a:r>
            <a:r>
              <a:rPr lang="ru-RU" dirty="0"/>
              <a:t> бирже» / послесловие Е. </a:t>
            </a:r>
            <a:r>
              <a:rPr lang="ru-RU" dirty="0" err="1"/>
              <a:t>Катишонок</a:t>
            </a:r>
            <a:r>
              <a:rPr lang="ru-RU" dirty="0"/>
              <a:t>. – 458, [4] с.</a:t>
            </a:r>
          </a:p>
        </p:txBody>
      </p:sp>
    </p:spTree>
    <p:extLst>
      <p:ext uri="{BB962C8B-B14F-4D97-AF65-F5344CB8AC3E}">
        <p14:creationId xmlns:p14="http://schemas.microsoft.com/office/powerpoint/2010/main" val="28436422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167952"/>
            <a:ext cx="10881049" cy="1325563"/>
          </a:xfrm>
        </p:spPr>
        <p:txBody>
          <a:bodyPr>
            <a:noAutofit/>
          </a:bodyPr>
          <a:lstStyle/>
          <a:p>
            <a:r>
              <a:rPr lang="ru-RU" sz="3200" dirty="0"/>
              <a:t>Если объект – составная часть ресурса, то вид содержания и средства доступа указывают сразу после сведений о составной части.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199" y="1493515"/>
            <a:ext cx="10358535" cy="518720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2200" dirty="0"/>
              <a:t>	Влияние психологических свойств личности на графическое воспроизведение зрительной информации / С. К. </a:t>
            </a:r>
            <a:r>
              <a:rPr lang="ru-RU" sz="2200" dirty="0" err="1"/>
              <a:t>Быструшкин</a:t>
            </a:r>
            <a:r>
              <a:rPr lang="ru-RU" sz="2200" dirty="0"/>
              <a:t>, О. Я. Созонова, Н. Г. Петрова [и др.]. – </a:t>
            </a:r>
            <a:r>
              <a:rPr lang="ru-RU" sz="2200" b="1" dirty="0">
                <a:solidFill>
                  <a:srgbClr val="FF0000"/>
                </a:solidFill>
              </a:rPr>
              <a:t>Текст : непосредственный</a:t>
            </a:r>
            <a:r>
              <a:rPr lang="ru-RU" sz="2200" dirty="0"/>
              <a:t> // Сибирский педагогический журнал. – 2017. – № 4. – С. 136–144. – Библиогр.: с. 142–143 (17 назв.).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dirty="0"/>
              <a:t> 	Ильиных, В. А.</a:t>
            </a:r>
            <a:r>
              <a:rPr lang="ru-RU" sz="2200" b="1" dirty="0"/>
              <a:t> </a:t>
            </a:r>
            <a:r>
              <a:rPr lang="ru-RU" sz="2200" dirty="0"/>
              <a:t>Внедрение </a:t>
            </a:r>
            <a:r>
              <a:rPr lang="ru-RU" sz="2200" dirty="0" err="1"/>
              <a:t>паротравополья</a:t>
            </a:r>
            <a:r>
              <a:rPr lang="ru-RU" sz="2200" dirty="0"/>
              <a:t> в Сибири во второй половине 1930-х годов / В. А. Ильиных. – </a:t>
            </a:r>
            <a:r>
              <a:rPr lang="ru-RU" sz="2200" b="1" dirty="0">
                <a:solidFill>
                  <a:srgbClr val="FF0000"/>
                </a:solidFill>
              </a:rPr>
              <a:t>Текст : электронный</a:t>
            </a:r>
            <a:r>
              <a:rPr lang="ru-RU" sz="2200" dirty="0">
                <a:solidFill>
                  <a:srgbClr val="FF0000"/>
                </a:solidFill>
              </a:rPr>
              <a:t> </a:t>
            </a:r>
            <a:r>
              <a:rPr lang="ru-RU" sz="2200" dirty="0"/>
              <a:t>// Гуманитарные науки в Сибири. – 2019. – Т. 26, № 1. – С. 17–22. – URL: </a:t>
            </a:r>
            <a:r>
              <a:rPr lang="ru-RU" sz="2200" u="sng" dirty="0">
                <a:hlinkClick r:id="rId2"/>
              </a:rPr>
              <a:t>https://elibrary.ru/item.asp?id=37241692</a:t>
            </a:r>
            <a:r>
              <a:rPr lang="ru-RU" sz="2200" dirty="0"/>
              <a:t> (дата обращения: 06.12.2019).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2200" dirty="0"/>
              <a:t> 	Российская Федерация : физическая карта. – 1:40 000 000. – </a:t>
            </a:r>
            <a:r>
              <a:rPr lang="ru-RU" sz="2200" b="1" dirty="0">
                <a:solidFill>
                  <a:srgbClr val="FF0000"/>
                </a:solidFill>
              </a:rPr>
              <a:t>Изображение (картографическое) : непосредственное</a:t>
            </a:r>
            <a:r>
              <a:rPr lang="ru-RU" sz="2200" dirty="0"/>
              <a:t> // Малый атлас мира / составлен и подготовлен к изданию ПКО «Картография». – Москва, 2000. – С. 16–17 : </a:t>
            </a:r>
            <a:r>
              <a:rPr lang="ru-RU" sz="2200" dirty="0" err="1"/>
              <a:t>цв</a:t>
            </a:r>
            <a:r>
              <a:rPr lang="ru-RU" sz="2200" dirty="0"/>
              <a:t>. карта ; 19х13 см.</a:t>
            </a:r>
          </a:p>
        </p:txBody>
      </p:sp>
    </p:spTree>
    <p:extLst>
      <p:ext uri="{BB962C8B-B14F-4D97-AF65-F5344CB8AC3E}">
        <p14:creationId xmlns:p14="http://schemas.microsoft.com/office/powerpoint/2010/main" val="3628288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2133600"/>
            <a:ext cx="8915400" cy="376334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Судникович Вера Николаевна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Отдел библиографии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dirty="0"/>
              <a:t>E-mail</a:t>
            </a:r>
            <a:r>
              <a:rPr lang="ru-RU" dirty="0"/>
              <a:t>: </a:t>
            </a:r>
            <a:r>
              <a:rPr lang="en-US" dirty="0">
                <a:hlinkClick r:id="rId2"/>
              </a:rPr>
              <a:t>irbis@irklib.ru</a:t>
            </a:r>
            <a:endParaRPr lang="ru-RU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ru-RU" dirty="0"/>
              <a:t>Телефон: (3952) 48-66-80 (доб. </a:t>
            </a:r>
            <a:r>
              <a:rPr lang="ru-RU"/>
              <a:t>571)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4022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147179"/>
            <a:ext cx="10515600" cy="869594"/>
          </a:xfrm>
        </p:spPr>
        <p:txBody>
          <a:bodyPr>
            <a:normAutofit/>
          </a:bodyPr>
          <a:lstStyle/>
          <a:p>
            <a:r>
              <a:rPr lang="ru-RU" sz="3200" dirty="0"/>
              <a:t>Даны 13 терминов с развернутыми определениями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542" y="2193569"/>
            <a:ext cx="8214916" cy="4351338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009262" y="251360"/>
            <a:ext cx="10515600" cy="719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000" dirty="0" smtClean="0"/>
              <a:t>Изменения в национальном стандарте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044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Переименованы отдельные области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3638285"/>
              </p:ext>
            </p:extLst>
          </p:nvPr>
        </p:nvGraphicFramePr>
        <p:xfrm>
          <a:off x="838200" y="1690688"/>
          <a:ext cx="10311063" cy="3875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549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15608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875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ГОСТ 7.1-2003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ГОСТ Р 7.0.100–2018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75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специфических сведений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Специфическая область материала или вида ресурса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75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выходных данных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публикации, производства, распространения и т. д.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7518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серии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серии и многочастного монографического ресурса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16277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стандартного номера (или его альтернативы) и условий доступности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ysClr val="windowText" lastClr="000000"/>
                          </a:solidFill>
                          <a:effectLst/>
                        </a:rPr>
                        <a:t>Область идентификатора ресурса и условий доступности</a:t>
                      </a:r>
                      <a:endParaRPr lang="ru-RU" sz="24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1702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63" y="1325953"/>
            <a:ext cx="9959674" cy="5306640"/>
          </a:xfrm>
        </p:spPr>
      </p:pic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838200" y="390"/>
            <a:ext cx="9985310" cy="13255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Введен новый статус элементов – условно-обязательные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21614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49575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/>
              <a:t>Полное библиографическое описание (обязательные, условно-обязательные и факультативные элементы)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70671"/>
            <a:ext cx="10515600" cy="3606291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/>
              <a:t>Батьянова</a:t>
            </a:r>
            <a:r>
              <a:rPr lang="ru-RU" dirty="0"/>
              <a:t>, Л. Н. Социально-политические основы развития гражданского общества : учебное пособие / Л. Н. </a:t>
            </a:r>
            <a:r>
              <a:rPr lang="ru-RU" dirty="0" err="1"/>
              <a:t>Батьянова</a:t>
            </a:r>
            <a:r>
              <a:rPr lang="ru-RU" dirty="0"/>
              <a:t>, Р. В. Иванов ; [научный редактор О. А. </a:t>
            </a:r>
            <a:r>
              <a:rPr lang="ru-RU" dirty="0" err="1"/>
              <a:t>Полюшкевич</a:t>
            </a:r>
            <a:r>
              <a:rPr lang="ru-RU" dirty="0"/>
              <a:t>] ; Министерство образования и науки РФ, Иркутский государственный университет, Институт социальных наук. – Иркутск : ИГУ, 2017. – 136 с. : табл. ; 21 см. – Библиография: с. 133–136 (60 названий). – 100 экз. – ISBN 978-5-9624-1461-4. – 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301094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5344"/>
            <a:ext cx="10515600" cy="1325563"/>
          </a:xfrm>
        </p:spPr>
        <p:txBody>
          <a:bodyPr>
            <a:normAutofit/>
          </a:bodyPr>
          <a:lstStyle/>
          <a:p>
            <a:r>
              <a:rPr lang="ru-RU" sz="3200" dirty="0"/>
              <a:t>Расширенное библиографическое описание (обязательные и условно-обязательные элементы)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8334" y="1500907"/>
            <a:ext cx="10215465" cy="5058254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200" dirty="0"/>
              <a:t>	</a:t>
            </a:r>
            <a:r>
              <a:rPr lang="ru-RU" sz="2200" dirty="0" err="1"/>
              <a:t>Батьянова</a:t>
            </a:r>
            <a:r>
              <a:rPr lang="ru-RU" sz="2200" dirty="0"/>
              <a:t>, Л. Н. Социально-политические основы развития гражданского общества : учебное пособие / Л. Н. </a:t>
            </a:r>
            <a:r>
              <a:rPr lang="ru-RU" sz="2200" dirty="0" err="1"/>
              <a:t>Батьянова</a:t>
            </a:r>
            <a:r>
              <a:rPr lang="ru-RU" sz="2200" dirty="0"/>
              <a:t>, Р. В. Иванов ; [научный редактор О. А. </a:t>
            </a:r>
            <a:r>
              <a:rPr lang="ru-RU" sz="2200" dirty="0" err="1"/>
              <a:t>Полюшкевич</a:t>
            </a:r>
            <a:r>
              <a:rPr lang="ru-RU" sz="2200" dirty="0"/>
              <a:t>] ; Министерство образования и науки РФ, Иркутский государственный университет, Институт социальных наук. – Иркутск : ИГУ, 2017. – 136 с. : </a:t>
            </a:r>
            <a:r>
              <a:rPr lang="ru-RU" sz="2200" strike="sngStrike" dirty="0"/>
              <a:t>табл. ; 21 см. – Библиография: с. 133–136 (60 названий). – 100 экз</a:t>
            </a:r>
            <a:r>
              <a:rPr lang="ru-RU" sz="2200" dirty="0"/>
              <a:t>. – ISBN 978-5-9624-1461-4. – Текст : непосредственный.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200" dirty="0"/>
              <a:t>	</a:t>
            </a:r>
            <a:r>
              <a:rPr lang="ru-RU" sz="2200" dirty="0" err="1"/>
              <a:t>Батьянова</a:t>
            </a:r>
            <a:r>
              <a:rPr lang="ru-RU" sz="2200" dirty="0"/>
              <a:t>, Л. Н. Социально-политические основы развития гражданского общества : учебное пособие / Л. Н. </a:t>
            </a:r>
            <a:r>
              <a:rPr lang="ru-RU" sz="2200" dirty="0" err="1"/>
              <a:t>Батьянова</a:t>
            </a:r>
            <a:r>
              <a:rPr lang="ru-RU" sz="2200" dirty="0"/>
              <a:t>, Р. В. Иванов ; [научный редактор О. А. </a:t>
            </a:r>
            <a:r>
              <a:rPr lang="ru-RU" sz="2200" dirty="0" err="1"/>
              <a:t>Полюшкевич</a:t>
            </a:r>
            <a:r>
              <a:rPr lang="ru-RU" sz="2200" dirty="0"/>
              <a:t>] ; Министерство образования и науки РФ, Иркутский государственный университет, Институт социальных наук. – Иркутск : ИГУ, 2017. – 136 с. – ISBN 978-5-9624-1461-4. – Текст : непосредственный.</a:t>
            </a:r>
          </a:p>
        </p:txBody>
      </p:sp>
    </p:spTree>
    <p:extLst>
      <p:ext uri="{BB962C8B-B14F-4D97-AF65-F5344CB8AC3E}">
        <p14:creationId xmlns:p14="http://schemas.microsoft.com/office/powerpoint/2010/main" val="3706694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Краткое библиографическое описание (только обязательные элементы)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ru-RU" dirty="0"/>
              <a:t>	</a:t>
            </a:r>
            <a:r>
              <a:rPr lang="ru-RU" dirty="0" err="1"/>
              <a:t>Батьянова</a:t>
            </a:r>
            <a:r>
              <a:rPr lang="ru-RU" dirty="0"/>
              <a:t>, Л. Н. Социально-политические основы развития гражданского общества : </a:t>
            </a:r>
            <a:r>
              <a:rPr lang="ru-RU" strike="sngStrike" dirty="0"/>
              <a:t>учебное пособие</a:t>
            </a:r>
            <a:r>
              <a:rPr lang="ru-RU" dirty="0"/>
              <a:t> / Л. Н. </a:t>
            </a:r>
            <a:r>
              <a:rPr lang="ru-RU" dirty="0" err="1"/>
              <a:t>Батьянова</a:t>
            </a:r>
            <a:r>
              <a:rPr lang="ru-RU" dirty="0"/>
              <a:t>, Р. В. Иванов ; </a:t>
            </a:r>
            <a:r>
              <a:rPr lang="ru-RU" strike="sngStrike" dirty="0"/>
              <a:t>[научный редактор О. А. </a:t>
            </a:r>
            <a:r>
              <a:rPr lang="ru-RU" strike="sngStrike" dirty="0" err="1"/>
              <a:t>Полюшкевич</a:t>
            </a:r>
            <a:r>
              <a:rPr lang="ru-RU" strike="sngStrike" dirty="0"/>
              <a:t>] ; Министерство образования и науки РФ, Иркутский государственный университет, Институт социальных наук</a:t>
            </a:r>
            <a:r>
              <a:rPr lang="ru-RU" dirty="0"/>
              <a:t>. – Иркутск : ИГУ, 2017. – 136 с. : </a:t>
            </a:r>
            <a:r>
              <a:rPr lang="ru-RU" strike="sngStrike" dirty="0"/>
              <a:t>табл. ; 21 см. – Библиография: с. 133–136 (60 названий). – 100 экз</a:t>
            </a:r>
            <a:r>
              <a:rPr lang="ru-RU" dirty="0"/>
              <a:t>. – ISBN 978-5-9624-1461-4. – </a:t>
            </a:r>
            <a:r>
              <a:rPr lang="ru-RU" strike="sngStrike" dirty="0"/>
              <a:t>Текст : непосредственный.</a:t>
            </a:r>
            <a:endParaRPr lang="ru-RU" dirty="0"/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 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ru-RU" dirty="0"/>
              <a:t>	</a:t>
            </a:r>
            <a:r>
              <a:rPr lang="ru-RU" dirty="0" err="1"/>
              <a:t>Батьянова</a:t>
            </a:r>
            <a:r>
              <a:rPr lang="ru-RU" dirty="0"/>
              <a:t>, Л. Н. Социально-политические основы развития гражданского общества / Л. Н. </a:t>
            </a:r>
            <a:r>
              <a:rPr lang="ru-RU" dirty="0" err="1"/>
              <a:t>Батьянова</a:t>
            </a:r>
            <a:r>
              <a:rPr lang="ru-RU" dirty="0"/>
              <a:t>, Р. В. Иванов. – Иркутск : Изд-во ИГУ, 2017. – 136 с. – ISBN 978-5-9624-1461-4.</a:t>
            </a:r>
          </a:p>
        </p:txBody>
      </p:sp>
    </p:spTree>
    <p:extLst>
      <p:ext uri="{BB962C8B-B14F-4D97-AF65-F5344CB8AC3E}">
        <p14:creationId xmlns:p14="http://schemas.microsoft.com/office/powerpoint/2010/main" val="816190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21895"/>
            <a:ext cx="10515600" cy="58072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Добавлено правило не сокращать сведения, относящиеся к заглавию, сведения об ответственности, а также сведения, обозначающие тематическое название издателя – при составлении описания для изданий государственной библиографии, баз и банков данных, электронных каталогов национальных библиотек. 	Во всех остальных случаях допускается сокращение по ГОСТ 7.0.12-2011.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i="1" dirty="0"/>
              <a:t>Флора Севера Европейской России : (в сравнении с близлежащими территориями) : </a:t>
            </a:r>
            <a:r>
              <a:rPr lang="ru-RU" b="1" i="1" dirty="0"/>
              <a:t>учеб. пособие</a:t>
            </a:r>
            <a:endParaRPr lang="ru-RU" dirty="0"/>
          </a:p>
          <a:p>
            <a:pPr marL="0" indent="0" algn="just">
              <a:buNone/>
            </a:pPr>
            <a:r>
              <a:rPr lang="ru-RU" i="1" dirty="0"/>
              <a:t>Главные документы Великой Отечественной войны. 1941-1945 / </a:t>
            </a:r>
            <a:r>
              <a:rPr lang="ru-RU" b="1" i="1" dirty="0"/>
              <a:t>сост.</a:t>
            </a:r>
            <a:r>
              <a:rPr lang="ru-RU" i="1" dirty="0"/>
              <a:t> В. </a:t>
            </a:r>
            <a:r>
              <a:rPr lang="ru-RU" i="1" dirty="0" err="1"/>
              <a:t>Долматов</a:t>
            </a:r>
            <a:r>
              <a:rPr lang="ru-RU" i="1" dirty="0"/>
              <a:t> ; </a:t>
            </a:r>
            <a:r>
              <a:rPr lang="ru-RU" b="1" i="1" dirty="0"/>
              <a:t>рук.</a:t>
            </a:r>
            <a:r>
              <a:rPr lang="ru-RU" i="1" dirty="0"/>
              <a:t> </a:t>
            </a:r>
            <a:r>
              <a:rPr lang="ru-RU" b="1" i="1" dirty="0"/>
              <a:t>проекта </a:t>
            </a:r>
            <a:r>
              <a:rPr lang="ru-RU" i="1" dirty="0"/>
              <a:t>В. </a:t>
            </a:r>
            <a:r>
              <a:rPr lang="ru-RU" i="1" dirty="0" err="1"/>
              <a:t>Сунгоркин</a:t>
            </a:r>
            <a:r>
              <a:rPr lang="ru-RU" i="1" dirty="0"/>
              <a:t> ; </a:t>
            </a:r>
            <a:r>
              <a:rPr lang="ru-RU" b="1" i="1" dirty="0"/>
              <a:t>ред.</a:t>
            </a:r>
            <a:r>
              <a:rPr lang="ru-RU" i="1" dirty="0"/>
              <a:t> А. Дятлов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7297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1199</TotalTime>
  <Words>1346</Words>
  <Application>Microsoft Office PowerPoint</Application>
  <PresentationFormat>Широкоэкранный</PresentationFormat>
  <Paragraphs>192</Paragraphs>
  <Slides>29</Slides>
  <Notes>26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Calibri</vt:lpstr>
      <vt:lpstr>Calibri Light</vt:lpstr>
      <vt:lpstr>Times New Roman</vt:lpstr>
      <vt:lpstr>Тема Office</vt:lpstr>
      <vt:lpstr>Гост 7.0.100-2018 - новое в библиографических описаниях</vt:lpstr>
      <vt:lpstr>Презентация PowerPoint</vt:lpstr>
      <vt:lpstr>Даны 13 терминов с развернутыми определениями</vt:lpstr>
      <vt:lpstr>Переименованы отдельные области</vt:lpstr>
      <vt:lpstr>Введен новый статус элементов – условно-обязательные</vt:lpstr>
      <vt:lpstr>Полное библиографическое описание (обязательные, условно-обязательные и факультативные элементы)</vt:lpstr>
      <vt:lpstr>Расширенное библиографическое описание (обязательные и условно-обязательные элементы)</vt:lpstr>
      <vt:lpstr>Краткое библиографическое описание (только обязательные элементы)</vt:lpstr>
      <vt:lpstr>Презентация PowerPoint</vt:lpstr>
      <vt:lpstr>В качестве предписанного источника рассматривается целиком титульный лист и все его разновидности</vt:lpstr>
      <vt:lpstr>Презентация PowerPoint</vt:lpstr>
      <vt:lpstr>Отменен элемент Общее обозначение материала – аналогичные сведения о виде информации приводят в новой 9-й области</vt:lpstr>
      <vt:lpstr>Изменено количество приводимых сведений об ответственности</vt:lpstr>
      <vt:lpstr>Презентация PowerPoint</vt:lpstr>
      <vt:lpstr>Презентация PowerPoint</vt:lpstr>
      <vt:lpstr>Информация об организациях</vt:lpstr>
      <vt:lpstr>Сокращено количество объектов описания Специфической области материала или вида ресурса – теперь это только картографические, нотные и сериальные ресурсы</vt:lpstr>
      <vt:lpstr>В области публикации, производства, распространения и т. д. последующее место издания стало условно-обязательным элементом.</vt:lpstr>
      <vt:lpstr>Область серии и многочастного монографического ресурса</vt:lpstr>
      <vt:lpstr>В области примечания добавлены примечания, связанные с электронными ресурсами.</vt:lpstr>
      <vt:lpstr>Вместо формулировки 1 электрон. опт. диск (CD-ROM) применяется более короткая форма: 1 CD-ROM.</vt:lpstr>
      <vt:lpstr>Для электронных ресурсов сетевого распространения обязательным является примечание об электронном адресе ресурса в сети интернет и дате обращения.</vt:lpstr>
      <vt:lpstr>Примечания о режиме доступа стали условно-обязательным элементом.</vt:lpstr>
      <vt:lpstr>Введена впервые Область вида содержания и средства доступа – взамен Общего обозначения материала.</vt:lpstr>
      <vt:lpstr>При составлении одноуровневого описания одночастного или многочастного монографического ресурса сведения отражаются в конце библиографического описания.</vt:lpstr>
      <vt:lpstr>Презентация PowerPoint</vt:lpstr>
      <vt:lpstr>В многоуровневом описании сведения отражаются на первом уровне</vt:lpstr>
      <vt:lpstr>Если объект – составная часть ресурса, то вид содержания и средства доступа указывают сразу после сведений о составной части.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Судникович Вера Николаевна</dc:creator>
  <cp:lastModifiedBy>Судникович Вера Николаевна</cp:lastModifiedBy>
  <cp:revision>71</cp:revision>
  <dcterms:created xsi:type="dcterms:W3CDTF">2019-11-15T03:37:01Z</dcterms:created>
  <dcterms:modified xsi:type="dcterms:W3CDTF">2020-02-26T05:36:11Z</dcterms:modified>
</cp:coreProperties>
</file>